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05" r:id="rId2"/>
    <p:sldId id="311" r:id="rId3"/>
    <p:sldId id="313" r:id="rId4"/>
    <p:sldId id="338" r:id="rId5"/>
    <p:sldId id="316" r:id="rId6"/>
    <p:sldId id="339" r:id="rId7"/>
    <p:sldId id="322" r:id="rId8"/>
    <p:sldId id="324" r:id="rId9"/>
    <p:sldId id="340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23" r:id="rId29"/>
    <p:sldId id="31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718" autoAdjust="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34E0B-107D-454E-9437-F3536932C00C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CE4AB-481F-428D-93F5-E243B2831B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292E-9268-4C58-8A5E-84691EE3E3F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70694" y="1769537"/>
            <a:ext cx="9440037" cy="1828800"/>
          </a:xfrm>
        </p:spPr>
        <p:txBody>
          <a:bodyPr anchor="b"/>
          <a:lstStyle>
            <a:lvl1pPr>
              <a:defRPr sz="5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695B8-2D01-45E5-A143-D8F0BBBF943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0694" y="3773491"/>
            <a:ext cx="9440037" cy="1049868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81F70-82EB-4582-B1B5-73B900594C4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1D8153-D1B8-4801-ABFF-3A00EA946A0F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BE79F-4687-486F-996F-3D57BA55925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15EE6-3729-4446-9DE2-728D74932B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442725-B280-4EE6-96CB-CFE7A271C766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99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 descr="Slate-V2-HD-panoPhotoInset.png">
            <a:extLst>
              <a:ext uri="{FF2B5EF4-FFF2-40B4-BE49-F238E27FC236}">
                <a16:creationId xmlns:a16="http://schemas.microsoft.com/office/drawing/2014/main" id="{614F38B9-6C9C-4BB8-9BF1-E3C5F7FF6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86" y="547807"/>
            <a:ext cx="10141802" cy="381680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5028392-EE8D-4036-A9CC-5F13B46FDF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805" y="4565251"/>
            <a:ext cx="10355323" cy="543473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8DF290B-A299-4C12-803A-6AD947931F9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69353" y="695008"/>
            <a:ext cx="9845344" cy="3525670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500"/>
              </a:spcBef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DCC628A-BF44-412D-BA3D-B9EE53B822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5247732"/>
            <a:ext cx="10353760" cy="543473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62FBA21E-04A4-4E16-9EC3-92B263CB52E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D5FA93-2B2F-45D3-9FF5-AA44DF8347FD}" type="datetime1">
              <a:rPr lang="en-US" smtClean="0"/>
              <a:t>9/12/2022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B29C7AD9-BA45-4006-8C6F-12DB9434E4C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9A90C6A-C587-4B9A-8F45-B16936FF01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E632ED-F9DF-478F-8062-A857699F26F9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35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86D3-86F4-4E45-9152-570A89A66E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8432"/>
            <a:ext cx="10353760" cy="3534348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FA933F2-AC1E-4083-97C6-217016964A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295183"/>
            <a:ext cx="10353760" cy="1501828"/>
          </a:xfrm>
        </p:spPr>
        <p:txBody>
          <a:bodyPr anchor="ctr"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F7762DC-011D-4622-BBF1-9F6FA9ACB0A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2E5AE8-21E6-432B-AB0F-5EE4F0586A93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268D00D-5245-4A14-9EAA-84CBB66F2D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DBFE1F2-B99C-4367-BEB8-6FD6147164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08EEC3-3A6E-4B70-A538-2D05ADE51FEB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33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C3BDA-8901-40E3-85AE-7FF10B9A97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302748" cy="2992904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4EE29E1-59BC-4DFE-BB2F-90F03674E5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20644" y="3610032"/>
            <a:ext cx="8752298" cy="532747"/>
          </a:xfrm>
        </p:spPr>
        <p:txBody>
          <a:bodyPr/>
          <a:lstStyle>
            <a:lvl1pPr marL="0" indent="0" algn="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EEDB8-0ED7-4D62-9EB5-6F7BB6D1B60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304355"/>
            <a:ext cx="10353760" cy="1489493"/>
          </a:xfrm>
        </p:spPr>
        <p:txBody>
          <a:bodyPr anchor="ctr"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5AA9A-3B8E-4892-8C42-3BAA1651609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D9F896-B24D-45EA-86D6-B71EC4ABF303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ADFDA-B9D6-4A8B-86D5-E51739BE9D2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C5B21-6B18-4644-BB62-756713C6E2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0A7BC1-FED5-480F-BCDF-81017E6C9380}" type="slidenum">
              <a:rPr/>
              <a:pPr lvl="0"/>
              <a:t>‹#›</a:t>
            </a:fld>
            <a:endParaRPr lang="en-US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69C29DF2-2D8D-4DCB-937A-AE5726F4CC5B}"/>
              </a:ext>
            </a:extLst>
          </p:cNvPr>
          <p:cNvSpPr txBox="1"/>
          <p:nvPr/>
        </p:nvSpPr>
        <p:spPr>
          <a:xfrm>
            <a:off x="990596" y="884791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Goudy Old Style"/>
              </a:rPr>
              <a:t>“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B5703875-6AEA-4C57-A064-121D8CF5F89E}"/>
              </a:ext>
            </a:extLst>
          </p:cNvPr>
          <p:cNvSpPr txBox="1"/>
          <p:nvPr/>
        </p:nvSpPr>
        <p:spPr>
          <a:xfrm>
            <a:off x="10504718" y="2928256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Goudy Old Style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2645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2EBB0-7E93-4617-91B5-4F1BBC0592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2126940"/>
            <a:ext cx="10353760" cy="2511838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7C0B064-95AB-436B-BB86-AA50B69970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87" y="4650556"/>
            <a:ext cx="10352196" cy="1140640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8A555E-C21A-49DE-9887-E2702E47DDC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30AD1C-F76B-47D0-9578-745B7648AE88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49CDD57-C710-4F73-AA76-94685820FB3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E02DB287-EFE0-4348-A310-AB4805F292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BCABA5-86CA-4F20-86A2-10693BB7DFE0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4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E6D9-CDE8-4E0C-B32C-1785EE0785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97045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0A89E-FB44-48D6-B244-F9362ED1B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1885950"/>
            <a:ext cx="3300984" cy="764785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E9F74-8598-45F5-86F9-1B68F01178F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2768108"/>
            <a:ext cx="3300984" cy="302308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11F3D2-5D32-4148-930C-323F505D268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6708" y="1885950"/>
            <a:ext cx="3300984" cy="764785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20776A6-6BC8-4F52-99EE-75FE1ACB8E7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1432" y="2768108"/>
            <a:ext cx="3300984" cy="302308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253320E-964B-48E4-AD61-6D807ADFAE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572" y="1885950"/>
            <a:ext cx="3300984" cy="764785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6BCFFB-5C47-442D-A909-711634167E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572" y="2768108"/>
            <a:ext cx="3300984" cy="302308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44805B7F-0848-40AD-8836-7B7693C657B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6FD3C1-5AE1-4766-ABB6-7B23DF833B9D}" type="datetime1">
              <a:rPr lang="en-US" smtClean="0"/>
              <a:t>9/12/2022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2D46120-80EC-4044-9135-39306D8365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63C59AE-CBFE-4A57-A024-1D90093A9B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978B4A-399E-424E-83C9-B2A7F9606B6E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30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21801EF0-69F1-43DD-ABBB-093B8F5CE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59" y="1818211"/>
            <a:ext cx="3339974" cy="1847846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3" name="Picture 35" descr="Slate-V2-HD-3colPhotoInset.png">
            <a:extLst>
              <a:ext uri="{FF2B5EF4-FFF2-40B4-BE49-F238E27FC236}">
                <a16:creationId xmlns:a16="http://schemas.microsoft.com/office/drawing/2014/main" id="{29446F1E-CE85-4536-B269-2FEA8C156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796" y="1818211"/>
            <a:ext cx="3339974" cy="1847846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4" name="Picture 36" descr="Slate-V2-HD-3colPhotoInset.png">
            <a:extLst>
              <a:ext uri="{FF2B5EF4-FFF2-40B4-BE49-F238E27FC236}">
                <a16:creationId xmlns:a16="http://schemas.microsoft.com/office/drawing/2014/main" id="{0D37B97B-A2D3-41D1-B851-B912FC34F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050" y="1818211"/>
            <a:ext cx="3339974" cy="184784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64FF187-EC5C-41F6-915C-D4498C8B63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97045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ECAED0-DBDD-4EA9-9D47-A69C70FE1A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3904103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2D61BEB-7761-43E6-8C1F-B2287F84E3B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018102" y="1938921"/>
            <a:ext cx="3092363" cy="1602952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6DD5B14-DA4B-474D-9277-26ECB61BF4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572438"/>
            <a:ext cx="3300984" cy="121875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B8C130B-D766-4E4B-AD60-AA75FFAE77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2786" y="3904103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40122A2-74F2-4070-B2A7-1BA60B1F880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545738" y="1939094"/>
            <a:ext cx="3092363" cy="1608164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8EA5E8-05B0-4BD3-847B-7187AEE010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1432" y="4572438"/>
            <a:ext cx="3300984" cy="121875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79B7D0-0396-44A9-B252-8C2F50594A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700" y="3904103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A36D255B-EDCD-48EC-8276-EE13C8315FE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075697" y="1934431"/>
            <a:ext cx="3092363" cy="1607295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C33D6A-F98A-4DA4-9B8D-C4D036A29B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572" y="4572438"/>
            <a:ext cx="3300984" cy="121875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5AEC844-7421-4E05-8DAC-11E02D1F5B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9C0B31-0A44-4BBF-8934-2FA577F4EF02}" type="datetime1">
              <a:rPr lang="en-US" smtClean="0"/>
              <a:t>9/12/2022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2B5E205-444C-46F8-AA96-5CBC0F97223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A9B30399-78ED-41AA-BCBF-EE7AD060E16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62058C-FE4F-439E-B518-35E2802195AE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46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E56D-238A-46D5-8E45-0CC44E9035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98633-69DF-498A-B129-D68F815C8CA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C8095-4711-4D2F-94D4-9E6DEBA7645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EF776BD-B44D-4520-8380-282B7E197BBC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96EDF-1A41-453C-9DDB-B5D4942E355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5FBA1-0616-46F9-BD37-4904E7EDDF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B6776A-80B8-4858-A8B7-EBED0C67C186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53295C-A1AC-4A6C-AD85-A04EBD98FCAF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983065" y="609603"/>
            <a:ext cx="2284491" cy="5181603"/>
          </a:xfrm>
        </p:spPr>
        <p:txBody>
          <a:bodyPr vert="eaVert" anchorCtr="0"/>
          <a:lstStyle>
            <a:lvl1pPr algn="l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A9C42-D67F-4B37-8A07-B992B13FB10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913796" y="609603"/>
            <a:ext cx="7916875" cy="51816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B5B88-FE76-4CDC-8928-E96DB3C3128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C6BD4D-BA48-4A35-8FC2-631F986D6BBC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0D2F4-4404-4375-8782-E7E03D8987A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A1E14-DD0F-4796-AF56-42C9E3E79A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534C5D-13A1-4291-B9CD-87F19FCE7369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4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014BB-6748-438A-98C4-E913FB281DF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7E857-899C-4F4A-97C8-F9B72318D4D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D9158-7653-4CB8-9A72-867DD6545E4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D27F21F-4185-4D1D-BD7F-50B47922158C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571E2-0DEF-4592-B0BB-6CB4FC3F8B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B270B-D8BA-49CD-BF81-45994B94DA2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BBBD5F9-C7D0-4F0B-9176-264B44276AED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7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A87F3-24AD-4B6C-B17B-ABFD136D1D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3" y="1761070"/>
            <a:ext cx="9590547" cy="1828809"/>
          </a:xfrm>
        </p:spPr>
        <p:txBody>
          <a:bodyPr anchor="b"/>
          <a:lstStyle>
            <a:lvl1pPr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F2F74-C551-490C-BB42-E662B836C5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5403" y="3763441"/>
            <a:ext cx="9590547" cy="1333496"/>
          </a:xfrm>
        </p:spPr>
        <p:txBody>
          <a:bodyPr anchorCtr="1"/>
          <a:lstStyle>
            <a:lvl1pPr marL="0" indent="0" algn="ctr">
              <a:spcBef>
                <a:spcPts val="5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37018-4D46-40CC-A06D-6D23389E4B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2AE4B06-73C6-4602-9C09-A35C943DCBFE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5D822-3C02-4C65-8741-7910D2770C6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E9D5B-6580-4412-BB55-09A5AE17F3C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2ACA732-B66A-45A0-A17B-B777E4AD3E8B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8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F4841-C82F-4A0C-BCEA-171F7BDD11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126187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A2EB5-ABA7-47F9-95E8-88082398A12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3796" y="2076446"/>
            <a:ext cx="4856844" cy="362266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C7AB9-15FF-4D95-A0AF-7BC60A35EC4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410712" y="2076446"/>
            <a:ext cx="4856844" cy="362266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F2851-B35A-48C4-81A7-A776E5175FE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E297B2-7142-4DD1-A587-B1FA6BC26F09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40A67-91D4-4F6C-8AFD-3D33DAC332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DFD70-80B2-4BA5-B4F1-4F48E22A02F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8BFF2E-FA04-4EC8-8D5A-C51A33B4579C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94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 descr="Slate-V2-HD-compPhotoInset.png">
            <a:extLst>
              <a:ext uri="{FF2B5EF4-FFF2-40B4-BE49-F238E27FC236}">
                <a16:creationId xmlns:a16="http://schemas.microsoft.com/office/drawing/2014/main" id="{C1F7A313-1C8D-4F37-9F04-4BAA70614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6" y="1734507"/>
            <a:ext cx="5029200" cy="4099959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3" name="Picture 20" descr="Slate-V2-HD-compPhotoInset.png">
            <a:extLst>
              <a:ext uri="{FF2B5EF4-FFF2-40B4-BE49-F238E27FC236}">
                <a16:creationId xmlns:a16="http://schemas.microsoft.com/office/drawing/2014/main" id="{A22F2F72-5F61-49D3-B0C8-51698E310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356" y="1734507"/>
            <a:ext cx="5029200" cy="4099959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7D113DE-DA26-4529-B5A5-605C271451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97045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19ECCD-8708-4512-ACBA-64FD810827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46009" y="1855153"/>
            <a:ext cx="4764764" cy="692493"/>
          </a:xfrm>
        </p:spPr>
        <p:txBody>
          <a:bodyPr anchor="b" anchorCtr="1">
            <a:no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9DC3138-64E4-4F3F-B2FA-97E8F9E0CE9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46009" y="2702106"/>
            <a:ext cx="4764764" cy="3043534"/>
          </a:xfr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spcBef>
                <a:spcPts val="400"/>
              </a:spcBef>
              <a:defRPr sz="16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300"/>
              </a:spcBef>
              <a:defRPr sz="1200"/>
            </a:lvl4pPr>
            <a:lvl5pPr>
              <a:spcBef>
                <a:spcPts val="3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968734F-1406-486E-AD1D-B6E2A21D312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63163" y="1855153"/>
            <a:ext cx="4779577" cy="692493"/>
          </a:xfrm>
        </p:spPr>
        <p:txBody>
          <a:bodyPr anchor="b" anchorCtr="1">
            <a:no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A6169FD-1802-4FD4-A576-6200B65154B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363163" y="2702106"/>
            <a:ext cx="4779577" cy="3043534"/>
          </a:xfr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spcBef>
                <a:spcPts val="400"/>
              </a:spcBef>
              <a:defRPr sz="16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300"/>
              </a:spcBef>
              <a:defRPr sz="1200"/>
            </a:lvl4pPr>
            <a:lvl5pPr>
              <a:spcBef>
                <a:spcPts val="3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C42284DF-4FA4-49C6-888E-A3230FF9095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657F91-697F-4349-987B-763E16948206}" type="datetime1">
              <a:rPr lang="en-US" smtClean="0"/>
              <a:t>9/12/2022</a:t>
            </a:fld>
            <a:endParaRPr lang="en-US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47079F1-2604-444C-A647-58692C49A9D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AED236F2-C00D-4CDD-9128-86BDDDF193A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9C781F9-B1E9-47B7-A5C1-62EBED370CCC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3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5E6CB-3FB6-42FC-9D91-4D3CC4E7D41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9F2AC3-EA08-41CE-8CDC-8398EE23F9B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DDD7754-5937-4284-B84D-5812EECDFBA6}" type="datetime1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21ABD-B7EC-4A7B-BFC9-F2E3110BEF9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775E4-0A81-48E8-B5B8-C4830C9EE8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77A711-06F6-451E-B190-BA922C0103D0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08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0E7E02-9DA5-4739-B16C-B907EBA670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3B9D2F-3BCB-4AD3-A295-E01094BCC3BB}" type="datetime1">
              <a:rPr lang="en-US" smtClean="0"/>
              <a:t>9/12/2022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97670-2876-459E-9960-DD1768593C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890C6-F2E2-41A5-A1B3-AD62B6EB48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7641CB-B6AA-4647-9004-D726023EB9E1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2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36F2A-3048-4913-9B54-4616275F05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3706886" cy="1821914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ED482-43DF-4E99-92D8-E43466D18BE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55628" y="609603"/>
            <a:ext cx="6411928" cy="50800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7286D-6344-4F29-8E71-1D2DAA2939F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3796" y="2673348"/>
            <a:ext cx="3706886" cy="3016248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E63D0-EE91-4EC8-A1F4-2B05178A5D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AD95CE-1AAC-4A63-8B4A-230DD714AE05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163C2-CC54-433F-AAAE-8E0BCDCACE0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2C41F-DACE-4521-8652-028B7CA411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585D70-5097-4D01-8E4A-C93F0AB1D370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9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1" descr="Slate-V2-HD-vertPhotoInset.png">
            <a:extLst>
              <a:ext uri="{FF2B5EF4-FFF2-40B4-BE49-F238E27FC236}">
                <a16:creationId xmlns:a16="http://schemas.microsoft.com/office/drawing/2014/main" id="{C88E1540-88F0-4F12-83B3-11AF6C54A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665" y="609603"/>
            <a:ext cx="3584164" cy="5204828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D5F85B-2788-45EF-85A1-DC74924AEF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763697"/>
            <a:ext cx="5707895" cy="1675555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C4380F5-52A5-4FA5-97F3-E8E28297D17A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442548" y="763697"/>
            <a:ext cx="3275746" cy="4912824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29C4ABE-46C8-4D1A-BF69-ECB1ED97330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73701" y="2679694"/>
            <a:ext cx="4588093" cy="3135697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06F4BEC-1E45-4533-B17C-B6084B5483F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EF3F01-A89F-469B-99C2-20D7911370E6}" type="datetime1">
              <a:rPr lang="en-US" smtClean="0"/>
              <a:t>9/12/2022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99A6278-D663-43E0-90DF-2919A57CEFA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4BB0D05-AD61-4EA4-89F3-3D3FE2D3EF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167240-D283-4482-822A-F18521D820D4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6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8CA176-5B2F-4D16-9005-4D9DDEE4DF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1257300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86001-C253-4133-8EDE-80D34703CE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3796" y="2076446"/>
            <a:ext cx="10353760" cy="3714749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8DDAE-072C-43B6-A7A1-CC8FD917E13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678738" y="6000749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F2F2F2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Goudy Old Style"/>
              </a:defRPr>
            </a:lvl1pPr>
          </a:lstStyle>
          <a:p>
            <a:pPr lvl="0"/>
            <a:fld id="{0592DA57-AD45-4873-87EA-64A19F53F7DE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DB87-8A33-4224-A490-F491BA955D5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913796" y="6000749"/>
            <a:ext cx="6672861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F2F2F2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Goudy Old Style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FF1B7-1472-402A-8CA7-128883701C5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514008" y="6000749"/>
            <a:ext cx="75354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F2F2F2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Goudy Old Style"/>
              </a:defRPr>
            </a:lvl1pPr>
          </a:lstStyle>
          <a:p>
            <a:pPr lvl="0"/>
            <a:fld id="{C2A0E83E-2EE8-4FFA-B75F-10AFC7F25AF6}" type="slidenum">
              <a:rPr/>
              <a:pPr lvl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/>
  <p:txStyles>
    <p:titleStyle>
      <a:lvl1pPr marL="0" marR="0" lvl="0" indent="0" algn="ctr" defTabSz="4572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600" b="0" i="0" u="none" strike="noStrike" kern="1200" cap="none" spc="0" baseline="0">
          <a:solidFill>
            <a:srgbClr val="F4EDD8"/>
          </a:solidFill>
          <a:effectLst>
            <a:outerShdw dist="25403" dir="14639867">
              <a:srgbClr val="000000"/>
            </a:outerShdw>
          </a:effectLst>
          <a:uFillTx/>
          <a:latin typeface="Goudy Old Style"/>
          <a:cs typeface="Trebuchet MS"/>
        </a:defRPr>
      </a:lvl1pPr>
    </p:titleStyle>
    <p:bodyStyle>
      <a:lvl1pPr marL="342900" marR="0" lvl="0" indent="-306003" algn="l" defTabSz="457200" rtl="0" fontAlgn="auto" hangingPunct="1">
        <a:lnSpc>
          <a:spcPct val="110000"/>
        </a:lnSpc>
        <a:spcBef>
          <a:spcPts val="600"/>
        </a:spcBef>
        <a:spcAft>
          <a:spcPts val="600"/>
        </a:spcAft>
        <a:buClr>
          <a:srgbClr val="F4EDD8"/>
        </a:buClr>
        <a:buSzPct val="70000"/>
        <a:buFont typeface="Wingdings 2"/>
        <a:buChar char=""/>
        <a:tabLst/>
        <a:defRPr lang="en-US" sz="2300" b="0" i="0" u="none" strike="noStrike" kern="1200" cap="none" spc="0" baseline="0">
          <a:solidFill>
            <a:srgbClr val="F4EDD8"/>
          </a:solidFill>
          <a:effectLst>
            <a:outerShdw dist="25403" dir="14639867">
              <a:srgbClr val="000000"/>
            </a:outerShdw>
          </a:effectLst>
          <a:uFillTx/>
          <a:latin typeface="Goudy Old Style"/>
        </a:defRPr>
      </a:lvl1pPr>
      <a:lvl2pPr marL="719998" marR="0" lvl="1" indent="-270004" algn="l" defTabSz="457200" rtl="0" fontAlgn="auto" hangingPunct="1">
        <a:lnSpc>
          <a:spcPct val="100000"/>
        </a:lnSpc>
        <a:spcBef>
          <a:spcPts val="500"/>
        </a:spcBef>
        <a:spcAft>
          <a:spcPts val="600"/>
        </a:spcAft>
        <a:buClr>
          <a:srgbClr val="F4EDD8"/>
        </a:buClr>
        <a:buSzPct val="70000"/>
        <a:buFont typeface="Wingdings 2"/>
        <a:buChar char=""/>
        <a:tabLst/>
        <a:defRPr lang="en-US" sz="2100" b="0" i="0" u="none" strike="noStrike" kern="1200" cap="none" spc="0" baseline="0">
          <a:solidFill>
            <a:srgbClr val="F4EDD8"/>
          </a:solidFill>
          <a:effectLst>
            <a:outerShdw dist="25403" dir="14639867">
              <a:srgbClr val="000000"/>
            </a:outerShdw>
          </a:effectLst>
          <a:uFillTx/>
          <a:latin typeface="Goudy Old Style"/>
        </a:defRPr>
      </a:lvl2pPr>
      <a:lvl3pPr marL="1026002" marR="0" lvl="2" indent="-215999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F4EDD8"/>
        </a:buClr>
        <a:buSzPct val="70000"/>
        <a:buFont typeface="Wingdings 2"/>
        <a:buChar char=""/>
        <a:tabLst/>
        <a:defRPr lang="en-US" sz="1800" b="0" i="0" u="none" strike="noStrike" kern="1200" cap="none" spc="0" baseline="0">
          <a:solidFill>
            <a:srgbClr val="F4EDD8"/>
          </a:solidFill>
          <a:effectLst>
            <a:outerShdw dist="25403" dir="14639867">
              <a:srgbClr val="000000"/>
            </a:outerShdw>
          </a:effectLst>
          <a:uFillTx/>
          <a:latin typeface="Goudy Old Style"/>
        </a:defRPr>
      </a:lvl3pPr>
      <a:lvl4pPr marL="1386001" marR="0" lvl="3" indent="-215999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F4EDD8"/>
        </a:buClr>
        <a:buSzPct val="70000"/>
        <a:buFont typeface="Wingdings 2"/>
        <a:buChar char=""/>
        <a:tabLst/>
        <a:defRPr lang="en-US" sz="1600" b="0" i="0" u="none" strike="noStrike" kern="1200" cap="none" spc="0" baseline="0">
          <a:solidFill>
            <a:srgbClr val="F4EDD8"/>
          </a:solidFill>
          <a:effectLst>
            <a:outerShdw dist="25403" dir="14639867">
              <a:srgbClr val="000000"/>
            </a:outerShdw>
          </a:effectLst>
          <a:uFillTx/>
          <a:latin typeface="Goudy Old Style"/>
        </a:defRPr>
      </a:lvl4pPr>
      <a:lvl5pPr marL="1674001" marR="0" lvl="4" indent="-215999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F4EDD8"/>
        </a:buClr>
        <a:buSzPct val="70000"/>
        <a:buFont typeface="Wingdings 2"/>
        <a:buChar char=""/>
        <a:tabLst/>
        <a:defRPr lang="en-US" sz="1600" b="0" i="0" u="none" strike="noStrike" kern="1200" cap="none" spc="0" baseline="0">
          <a:solidFill>
            <a:srgbClr val="F4EDD8"/>
          </a:solidFill>
          <a:effectLst>
            <a:outerShdw dist="25403" dir="14639867">
              <a:srgbClr val="000000"/>
            </a:outerShdw>
          </a:effectLst>
          <a:uFillTx/>
          <a:latin typeface="Goudy Old Style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K5KEtS_4ujcJ8Rmk74YJ4JiYLnEIdBvJ?usp=shari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BC45682E-A468-42F6-AFF9-D7211075F8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028"/>
          <a:stretch>
            <a:fillRect/>
          </a:stretch>
        </p:blipFill>
        <p:spPr>
          <a:xfrm>
            <a:off x="5636525" y="0"/>
            <a:ext cx="6555480" cy="685799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Freeform 5">
            <a:extLst>
              <a:ext uri="{FF2B5EF4-FFF2-40B4-BE49-F238E27FC236}">
                <a16:creationId xmlns:a16="http://schemas.microsoft.com/office/drawing/2014/main" id="{E06FE505-2A4B-4635-8DA7-B03F304C2FC0}"/>
              </a:ext>
            </a:extLst>
          </p:cNvPr>
          <p:cNvSpPr>
            <a:spLocks noMove="1" noResize="1"/>
          </p:cNvSpPr>
          <p:nvPr/>
        </p:nvSpPr>
        <p:spPr>
          <a:xfrm rot="5400013">
            <a:off x="199828" y="1101848"/>
            <a:ext cx="4254639" cy="4654296"/>
          </a:xfrm>
          <a:custGeom>
            <a:avLst>
              <a:gd name="f9" fmla="val 5146"/>
              <a:gd name="f10" fmla="val 40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ss"/>
              <a:gd name="f8" fmla="val 0"/>
              <a:gd name="f9" fmla="val 5146"/>
              <a:gd name="f10" fmla="val 400"/>
              <a:gd name="f11" fmla="abs f5"/>
              <a:gd name="f12" fmla="abs f6"/>
              <a:gd name="f13" fmla="abs f7"/>
              <a:gd name="f14" fmla="val f8"/>
              <a:gd name="f15" fmla="val f9"/>
              <a:gd name="f16" fmla="val f10"/>
              <a:gd name="f17" fmla="?: f11 f5 1"/>
              <a:gd name="f18" fmla="?: f12 f6 1"/>
              <a:gd name="f19" fmla="?: f13 f7 1"/>
              <a:gd name="f20" fmla="*/ f17 1 21600"/>
              <a:gd name="f21" fmla="*/ f18 1 21600"/>
              <a:gd name="f22" fmla="*/ 21600 f17 1"/>
              <a:gd name="f23" fmla="*/ 21600 f18 1"/>
              <a:gd name="f24" fmla="min f21 f20"/>
              <a:gd name="f25" fmla="*/ f22 1 f19"/>
              <a:gd name="f26" fmla="*/ f23 1 f19"/>
              <a:gd name="f27" fmla="val f25"/>
              <a:gd name="f28" fmla="val f26"/>
              <a:gd name="f29" fmla="*/ f14 f24 1"/>
              <a:gd name="f30" fmla="+- f28 0 f14"/>
              <a:gd name="f31" fmla="+- f27 0 f14"/>
              <a:gd name="f32" fmla="*/ f27 f24 1"/>
              <a:gd name="f33" fmla="*/ f28 f24 1"/>
              <a:gd name="f34" fmla="min f31 f30"/>
              <a:gd name="f35" fmla="*/ f34 f15 1"/>
              <a:gd name="f36" fmla="*/ f34 f16 1"/>
              <a:gd name="f37" fmla="*/ f35 1 100000"/>
              <a:gd name="f38" fmla="*/ f36 1 100000"/>
              <a:gd name="f39" fmla="+- f27 0 f37"/>
              <a:gd name="f40" fmla="+- f28 0 f38"/>
              <a:gd name="f41" fmla="+- f37 0 f38"/>
              <a:gd name="f42" fmla="*/ f37 29289 1"/>
              <a:gd name="f43" fmla="*/ f38 29289 1"/>
              <a:gd name="f44" fmla="*/ f37 f24 1"/>
              <a:gd name="f45" fmla="*/ f38 f24 1"/>
              <a:gd name="f46" fmla="*/ f42 1 100000"/>
              <a:gd name="f47" fmla="*/ f43 1 100000"/>
              <a:gd name="f48" fmla="*/ f39 f24 1"/>
              <a:gd name="f49" fmla="*/ f40 f24 1"/>
              <a:gd name="f50" fmla="?: f41 f46 f47"/>
              <a:gd name="f51" fmla="+- f28 0 f47"/>
              <a:gd name="f52" fmla="*/ f46 f24 1"/>
              <a:gd name="f53" fmla="+- f27 0 f50"/>
              <a:gd name="f54" fmla="*/ f50 f24 1"/>
              <a:gd name="f55" fmla="*/ f51 f24 1"/>
              <a:gd name="f56" fmla="*/ f53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4" t="f52" r="f56" b="f55"/>
            <a:pathLst>
              <a:path>
                <a:moveTo>
                  <a:pt x="f44" y="f29"/>
                </a:moveTo>
                <a:lnTo>
                  <a:pt x="f48" y="f29"/>
                </a:lnTo>
                <a:arcTo wR="f44" hR="f44" stAng="f4" swAng="f3"/>
                <a:lnTo>
                  <a:pt x="f32" y="f49"/>
                </a:lnTo>
                <a:arcTo wR="f45" hR="f45" stAng="f8" swAng="f3"/>
                <a:lnTo>
                  <a:pt x="f45" y="f33"/>
                </a:lnTo>
                <a:arcTo wR="f45" hR="f45" stAng="f3" swAng="f3"/>
                <a:lnTo>
                  <a:pt x="f29" y="f44"/>
                </a:lnTo>
                <a:arcTo wR="f44" hR="f44" stAng="f2" swAng="f3"/>
                <a:close/>
              </a:path>
            </a:pathLst>
          </a:custGeom>
          <a:blipFill>
            <a:blip r:embed="rId2">
              <a:alphaModFix/>
            </a:blip>
            <a:stretch>
              <a:fillRect/>
            </a:stretch>
          </a:blipFill>
          <a:ln cap="rnd">
            <a:noFill/>
            <a:prstDash val="solid"/>
          </a:ln>
          <a:effectLst>
            <a:outerShdw dist="38103" dir="5400000" algn="tl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167F00-8DAB-4D04-A3DF-2ADF8C1813F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0253" y="158063"/>
            <a:ext cx="5298673" cy="6405573"/>
          </a:xfrm>
        </p:spPr>
        <p:txBody>
          <a:bodyPr anchorCtr="0"/>
          <a:lstStyle/>
          <a:p>
            <a:pPr lvl="0" algn="l"/>
            <a:r>
              <a:rPr lang="en-US" sz="2200" b="1" dirty="0">
                <a:solidFill>
                  <a:srgbClr val="E3E3E5"/>
                </a:solidFill>
              </a:rPr>
              <a:t>Course title: </a:t>
            </a:r>
            <a:r>
              <a:rPr lang="en-US" sz="1800" b="1" dirty="0">
                <a:solidFill>
                  <a:srgbClr val="E3E3E5"/>
                </a:solidFill>
              </a:rPr>
              <a:t>Data Mining</a:t>
            </a:r>
            <a:r>
              <a:rPr sz="1800" dirty="0"/>
              <a:t> Lab</a:t>
            </a:r>
            <a:br>
              <a:rPr lang="en-US" sz="1600" dirty="0">
                <a:solidFill>
                  <a:srgbClr val="E3E3E5"/>
                </a:solidFill>
              </a:rPr>
            </a:br>
            <a:r>
              <a:rPr lang="en-US" sz="2200" b="1" dirty="0">
                <a:solidFill>
                  <a:srgbClr val="E3E3E5"/>
                </a:solidFill>
              </a:rPr>
              <a:t>Course Code: </a:t>
            </a:r>
            <a:r>
              <a:rPr sz="1600" dirty="0"/>
              <a:t>CSE 424</a:t>
            </a:r>
            <a:br>
              <a:rPr lang="en-US" sz="1600" dirty="0">
                <a:solidFill>
                  <a:srgbClr val="E3E3E5"/>
                </a:solidFill>
              </a:rPr>
            </a:br>
            <a:r>
              <a:rPr lang="en-US" sz="2200" b="1" dirty="0">
                <a:solidFill>
                  <a:srgbClr val="E3E3E5"/>
                </a:solidFill>
              </a:rPr>
              <a:t>Project Title: </a:t>
            </a:r>
            <a:r>
              <a:rPr lang="en-GB" sz="2200" b="1" dirty="0">
                <a:solidFill>
                  <a:srgbClr val="E3E3E5"/>
                </a:solidFill>
              </a:rPr>
              <a:t>Diabetes Prediction based on Weka and Python</a:t>
            </a:r>
            <a:br>
              <a:rPr lang="en-GB" sz="2200" b="1" dirty="0">
                <a:solidFill>
                  <a:srgbClr val="E3E3E5"/>
                </a:solidFill>
              </a:rPr>
            </a:br>
            <a:br>
              <a:rPr lang="en-US" sz="2000" dirty="0">
                <a:solidFill>
                  <a:srgbClr val="E3E3E5"/>
                </a:solidFill>
              </a:rPr>
            </a:br>
            <a:r>
              <a:rPr lang="en-US" sz="2000" b="1" dirty="0">
                <a:solidFill>
                  <a:srgbClr val="E3E3E5"/>
                </a:solidFill>
              </a:rPr>
              <a:t>Submitted To:</a:t>
            </a:r>
            <a:br>
              <a:rPr lang="en-US" sz="1600" b="1" dirty="0">
                <a:solidFill>
                  <a:srgbClr val="E3E3E5"/>
                </a:solidFill>
              </a:rPr>
            </a:br>
            <a:r>
              <a:rPr lang="en-US" sz="1800" b="1" dirty="0">
                <a:solidFill>
                  <a:schemeClr val="accent2"/>
                </a:solidFill>
              </a:rPr>
              <a:t>Arpita Das</a:t>
            </a:r>
            <a:br>
              <a:rPr lang="en-US" sz="1800" dirty="0">
                <a:solidFill>
                  <a:srgbClr val="E3E3E5"/>
                </a:solidFill>
              </a:rPr>
            </a:br>
            <a:r>
              <a:rPr lang="en-US" sz="1800" dirty="0">
                <a:solidFill>
                  <a:srgbClr val="E3E3E5"/>
                </a:solidFill>
              </a:rPr>
              <a:t>(Lecturer, CSE)</a:t>
            </a:r>
            <a:br>
              <a:rPr lang="en-US" sz="1800" dirty="0">
                <a:solidFill>
                  <a:srgbClr val="E3E3E5"/>
                </a:solidFill>
              </a:rPr>
            </a:br>
            <a:r>
              <a:rPr lang="en-US" sz="2000" b="1" dirty="0">
                <a:solidFill>
                  <a:srgbClr val="E3E3E5"/>
                </a:solidFill>
              </a:rPr>
              <a:t>Green University Of Bangladesh</a:t>
            </a:r>
            <a:br>
              <a:rPr lang="en-US" sz="1600" dirty="0">
                <a:solidFill>
                  <a:srgbClr val="E3E3E5"/>
                </a:solidFill>
              </a:rPr>
            </a:br>
            <a:br>
              <a:rPr lang="en-US" sz="1600" dirty="0">
                <a:solidFill>
                  <a:srgbClr val="E3E3E5"/>
                </a:solidFill>
              </a:rPr>
            </a:br>
            <a:br>
              <a:rPr lang="en-US" sz="1600" dirty="0">
                <a:solidFill>
                  <a:srgbClr val="E3E3E5"/>
                </a:solidFill>
              </a:rPr>
            </a:br>
            <a:r>
              <a:rPr lang="en-US" sz="2200" b="1" dirty="0">
                <a:solidFill>
                  <a:srgbClr val="E3E3E5"/>
                </a:solidFill>
              </a:rPr>
              <a:t>Submitted by:</a:t>
            </a:r>
            <a:br>
              <a:rPr lang="en-US" sz="1600" dirty="0">
                <a:solidFill>
                  <a:srgbClr val="E3E3E5"/>
                </a:solidFill>
              </a:rPr>
            </a:br>
            <a:r>
              <a:rPr lang="en-US" sz="1800" b="1" dirty="0">
                <a:solidFill>
                  <a:srgbClr val="ED73C1"/>
                </a:solidFill>
              </a:rPr>
              <a:t>MD Shahrior Shawon Prio</a:t>
            </a:r>
            <a:br>
              <a:rPr lang="en-US" sz="1800" dirty="0">
                <a:solidFill>
                  <a:srgbClr val="E3E3E5"/>
                </a:solidFill>
              </a:rPr>
            </a:br>
            <a:r>
              <a:rPr lang="en-US" sz="1800" b="1" dirty="0">
                <a:solidFill>
                  <a:srgbClr val="E3E3E5"/>
                </a:solidFill>
              </a:rPr>
              <a:t>ID: </a:t>
            </a:r>
            <a:r>
              <a:rPr lang="en-US" sz="1800" dirty="0">
                <a:solidFill>
                  <a:srgbClr val="FFFF00"/>
                </a:solidFill>
              </a:rPr>
              <a:t>192002032</a:t>
            </a:r>
            <a:br>
              <a:rPr lang="en-US" sz="1600" dirty="0">
                <a:solidFill>
                  <a:srgbClr val="E3E3E5"/>
                </a:solidFill>
              </a:rPr>
            </a:br>
            <a:r>
              <a:rPr lang="en-US" sz="1800" b="1" dirty="0">
                <a:solidFill>
                  <a:srgbClr val="ED73C1"/>
                </a:solidFill>
              </a:rPr>
              <a:t>Masum Billah</a:t>
            </a:r>
            <a:br>
              <a:rPr lang="en-US" sz="1800" dirty="0">
                <a:solidFill>
                  <a:srgbClr val="E3E3E5"/>
                </a:solidFill>
              </a:rPr>
            </a:br>
            <a:r>
              <a:rPr lang="en-US" sz="1800" b="1" dirty="0">
                <a:solidFill>
                  <a:srgbClr val="E3E3E5"/>
                </a:solidFill>
              </a:rPr>
              <a:t>ID:</a:t>
            </a:r>
            <a:r>
              <a:rPr lang="en-US" sz="1800" dirty="0">
                <a:solidFill>
                  <a:srgbClr val="FFFF00"/>
                </a:solidFill>
              </a:rPr>
              <a:t> 191002053</a:t>
            </a:r>
            <a:br>
              <a:rPr lang="en-US" sz="1800" dirty="0">
                <a:solidFill>
                  <a:srgbClr val="E3E3E5"/>
                </a:solidFill>
              </a:rPr>
            </a:br>
            <a:r>
              <a:rPr lang="en-US" sz="1800" dirty="0">
                <a:solidFill>
                  <a:srgbClr val="E3E3E5"/>
                </a:solidFill>
              </a:rPr>
              <a:t>Dept. of Computer Science and Engineering</a:t>
            </a:r>
            <a:br>
              <a:rPr lang="en-US" sz="1800" dirty="0">
                <a:solidFill>
                  <a:srgbClr val="E3E3E5"/>
                </a:solidFill>
              </a:rPr>
            </a:br>
            <a:r>
              <a:rPr lang="en-US" sz="2000" b="1" dirty="0">
                <a:solidFill>
                  <a:srgbClr val="00B050"/>
                </a:solidFill>
              </a:rPr>
              <a:t>Green University Of Bangladesh</a:t>
            </a:r>
            <a:r>
              <a:rPr lang="en-US" sz="2000" b="1" dirty="0">
                <a:solidFill>
                  <a:srgbClr val="E3E3E5"/>
                </a:solidFill>
              </a:rPr>
              <a:t>.</a:t>
            </a:r>
            <a:endParaRPr lang="en-US" sz="1600" dirty="0">
              <a:solidFill>
                <a:srgbClr val="E3E3E5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AEE9EC6-DB46-43CE-9D0E-49CD8680B0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9787" y="294356"/>
            <a:ext cx="3554720" cy="732579"/>
          </a:xfrm>
        </p:spPr>
        <p:txBody>
          <a:bodyPr anchorCtr="0">
            <a:normAutofit fontScale="92500"/>
          </a:bodyPr>
          <a:lstStyle/>
          <a:p>
            <a:pPr lvl="0" algn="l">
              <a:spcBef>
                <a:spcPts val="800"/>
              </a:spcBef>
            </a:pPr>
            <a:r>
              <a:rPr lang="en-US" sz="3300" b="1" u="sng" dirty="0">
                <a:solidFill>
                  <a:srgbClr val="60D0FF"/>
                </a:solidFill>
              </a:rPr>
              <a:t>Project Presentation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7DA7DAD-8F06-AF43-E3DE-B8C37AD24DA1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319EF7F-C18B-49BA-9992-F6C3B07DCCDE}" type="datetime1">
              <a:rPr lang="en-US" smtClean="0"/>
              <a:t>9/12/2022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C6724-EE4F-4944-FB76-F7066B6BBF5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4442725-B280-4EE6-96CB-CFE7A271C766}" type="slidenum">
              <a:rPr lang="en-US" smtClean="0"/>
              <a:pPr lvl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spcBef>
                <a:spcPct val="0"/>
              </a:spcBef>
            </a:pPr>
            <a:r>
              <a:rPr lang="en-GB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Now setting up five different fold number to determine accuracy(20)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1C1A0-FD75-1CEF-3D87-46E5871BBD3E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13E19B0A-F56A-4511-A7D4-A89B481CEE5B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9/12/2022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CDD-2080-D720-C67A-7C705E02C4C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AAA93F-4AB8-5044-134F-1A8A7FC5F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84" y="1546690"/>
            <a:ext cx="9025829" cy="4809660"/>
          </a:xfrm>
        </p:spPr>
      </p:pic>
    </p:spTree>
    <p:extLst>
      <p:ext uri="{BB962C8B-B14F-4D97-AF65-F5344CB8AC3E}">
        <p14:creationId xmlns:p14="http://schemas.microsoft.com/office/powerpoint/2010/main" val="3169501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spcBef>
                <a:spcPct val="0"/>
              </a:spcBef>
            </a:pPr>
            <a:r>
              <a:rPr lang="en-GB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Now setting up five different fold number to determine accuracy(50)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1C1A0-FD75-1CEF-3D87-46E5871BBD3E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13E19B0A-F56A-4511-A7D4-A89B481CEE5B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9/12/2022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CDD-2080-D720-C67A-7C705E02C4C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926B217-BCB3-FA6A-B633-42E69C6B9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06" y="1396588"/>
            <a:ext cx="9521488" cy="4959762"/>
          </a:xfrm>
        </p:spPr>
      </p:pic>
    </p:spTree>
    <p:extLst>
      <p:ext uri="{BB962C8B-B14F-4D97-AF65-F5344CB8AC3E}">
        <p14:creationId xmlns:p14="http://schemas.microsoft.com/office/powerpoint/2010/main" val="27630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spcBef>
                <a:spcPct val="0"/>
              </a:spcBef>
            </a:pPr>
            <a:r>
              <a:rPr lang="en-GB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Now setting up five different fold number to determine accuracy(500)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1C1A0-FD75-1CEF-3D87-46E5871BBD3E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13E19B0A-F56A-4511-A7D4-A89B481CEE5B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9/12/2022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CDD-2080-D720-C67A-7C705E02C4C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46678E-DB46-2D98-39DF-D35AB3931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88" y="1409716"/>
            <a:ext cx="9448824" cy="4925220"/>
          </a:xfrm>
        </p:spPr>
      </p:pic>
    </p:spTree>
    <p:extLst>
      <p:ext uri="{BB962C8B-B14F-4D97-AF65-F5344CB8AC3E}">
        <p14:creationId xmlns:p14="http://schemas.microsoft.com/office/powerpoint/2010/main" val="1317706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spcBef>
                <a:spcPct val="0"/>
              </a:spcBef>
            </a:pPr>
            <a:r>
              <a:rPr lang="en-GB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Now setting up five different fold number to determine accuracy(768)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1C1A0-FD75-1CEF-3D87-46E5871BBD3E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13E19B0A-F56A-4511-A7D4-A89B481CEE5B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9/12/2022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CDD-2080-D720-C67A-7C705E02C4C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13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32377D-7FD9-F0E6-686E-4B30D69B5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0" y="1396588"/>
            <a:ext cx="9817559" cy="4959762"/>
          </a:xfrm>
        </p:spPr>
      </p:pic>
    </p:spTree>
    <p:extLst>
      <p:ext uri="{BB962C8B-B14F-4D97-AF65-F5344CB8AC3E}">
        <p14:creationId xmlns:p14="http://schemas.microsoft.com/office/powerpoint/2010/main" val="1639040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GB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Graph 1: Fold vs Accuracy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1C1A0-FD75-1CEF-3D87-46E5871BBD3E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13E19B0A-F56A-4511-A7D4-A89B481CEE5B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9/12/2022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CDD-2080-D720-C67A-7C705E02C4C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462E75-E75B-D23F-D35B-6720BFA19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81" y="1580607"/>
            <a:ext cx="8740038" cy="4153284"/>
          </a:xfrm>
        </p:spPr>
      </p:pic>
    </p:spTree>
    <p:extLst>
      <p:ext uri="{BB962C8B-B14F-4D97-AF65-F5344CB8AC3E}">
        <p14:creationId xmlns:p14="http://schemas.microsoft.com/office/powerpoint/2010/main" val="1603017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spcBef>
                <a:spcPct val="0"/>
              </a:spcBef>
            </a:pPr>
            <a:r>
              <a:rPr lang="en-GB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Now setting up five different Hidden Layers to determine accuracy(2)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1C1A0-FD75-1CEF-3D87-46E5871BBD3E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13E19B0A-F56A-4511-A7D4-A89B481CEE5B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9/12/2022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CDD-2080-D720-C67A-7C705E02C4C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C1D881A-29E5-8620-B125-832489523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823" y="1560285"/>
            <a:ext cx="6884125" cy="4796065"/>
          </a:xfrm>
        </p:spPr>
      </p:pic>
    </p:spTree>
    <p:extLst>
      <p:ext uri="{BB962C8B-B14F-4D97-AF65-F5344CB8AC3E}">
        <p14:creationId xmlns:p14="http://schemas.microsoft.com/office/powerpoint/2010/main" val="51530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spcBef>
                <a:spcPct val="0"/>
              </a:spcBef>
            </a:pPr>
            <a:r>
              <a:rPr lang="en-GB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Now setting up five different Hidden Layers to determine accuracy(3)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1C1A0-FD75-1CEF-3D87-46E5871BBD3E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13E19B0A-F56A-4511-A7D4-A89B481CEE5B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9/12/2022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CDD-2080-D720-C67A-7C705E02C4C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6B90BB-0C15-9E8C-6D2D-072BF4CEE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04" y="1379702"/>
            <a:ext cx="7276010" cy="4976648"/>
          </a:xfrm>
        </p:spPr>
      </p:pic>
    </p:spTree>
    <p:extLst>
      <p:ext uri="{BB962C8B-B14F-4D97-AF65-F5344CB8AC3E}">
        <p14:creationId xmlns:p14="http://schemas.microsoft.com/office/powerpoint/2010/main" val="189821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spcBef>
                <a:spcPct val="0"/>
              </a:spcBef>
            </a:pPr>
            <a:r>
              <a:rPr lang="en-GB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Now setting up five different Hidden Layers to determine accuracy(4)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1C1A0-FD75-1CEF-3D87-46E5871BBD3E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13E19B0A-F56A-4511-A7D4-A89B481CEE5B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9/12/2022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CDD-2080-D720-C67A-7C705E02C4C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17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2589E48-5AC0-B9A7-5974-4E2D4885A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67" y="1400130"/>
            <a:ext cx="7040880" cy="4956220"/>
          </a:xfrm>
        </p:spPr>
      </p:pic>
    </p:spTree>
    <p:extLst>
      <p:ext uri="{BB962C8B-B14F-4D97-AF65-F5344CB8AC3E}">
        <p14:creationId xmlns:p14="http://schemas.microsoft.com/office/powerpoint/2010/main" val="2655456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spcBef>
                <a:spcPct val="0"/>
              </a:spcBef>
            </a:pPr>
            <a:r>
              <a:rPr lang="en-GB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Now setting up five different Hidden Layers to determine accuracy(5)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1C1A0-FD75-1CEF-3D87-46E5871BBD3E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13E19B0A-F56A-4511-A7D4-A89B481CEE5B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9/12/2022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CDD-2080-D720-C67A-7C705E02C4C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605F876-15FF-5155-886E-17238109C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7" y="1417301"/>
            <a:ext cx="7498080" cy="4939049"/>
          </a:xfrm>
        </p:spPr>
      </p:pic>
    </p:spTree>
    <p:extLst>
      <p:ext uri="{BB962C8B-B14F-4D97-AF65-F5344CB8AC3E}">
        <p14:creationId xmlns:p14="http://schemas.microsoft.com/office/powerpoint/2010/main" val="2966878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spcBef>
                <a:spcPct val="0"/>
              </a:spcBef>
            </a:pPr>
            <a:r>
              <a:rPr lang="en-GB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Now setting up five different Hidden Layers to determine accuracy(6)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1C1A0-FD75-1CEF-3D87-46E5871BBD3E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13E19B0A-F56A-4511-A7D4-A89B481CEE5B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9/12/2022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CDD-2080-D720-C67A-7C705E02C4C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4B20E04-3913-3D99-D370-B056F8A87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31" y="1396588"/>
            <a:ext cx="8072846" cy="4959762"/>
          </a:xfrm>
        </p:spPr>
      </p:pic>
    </p:spTree>
    <p:extLst>
      <p:ext uri="{BB962C8B-B14F-4D97-AF65-F5344CB8AC3E}">
        <p14:creationId xmlns:p14="http://schemas.microsoft.com/office/powerpoint/2010/main" val="3769009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E921-B9AD-46C5-8A8B-C5A8FD37CE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553230"/>
            <a:ext cx="10353760" cy="1257300"/>
          </a:xfrm>
        </p:spPr>
        <p:txBody>
          <a:bodyPr/>
          <a:lstStyle/>
          <a:p>
            <a:pPr lvl="0"/>
            <a:r>
              <a:rPr lang="en-US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1498A119-E910-4886-927D-95CC8C14E42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3796" y="2004684"/>
            <a:ext cx="10353760" cy="4300075"/>
          </a:xfrm>
        </p:spPr>
        <p:txBody>
          <a:bodyPr>
            <a:normAutofit/>
          </a:bodyPr>
          <a:lstStyle/>
          <a:p>
            <a:pPr lvl="0">
              <a:spcBef>
                <a:spcPts val="700"/>
              </a:spcBef>
              <a:buClr>
                <a:srgbClr val="E3E3E5"/>
              </a:buClr>
            </a:pPr>
            <a:r>
              <a:rPr lang="en-GB" sz="2800" dirty="0">
                <a:solidFill>
                  <a:srgbClr val="E3E3E5"/>
                </a:solidFill>
              </a:rPr>
              <a:t>The brief of the </a:t>
            </a:r>
            <a:r>
              <a:rPr lang="en-GB" sz="2800" dirty="0"/>
              <a:t>is about to train dataset into </a:t>
            </a:r>
            <a:r>
              <a:rPr lang="en-GB" sz="2800" dirty="0" err="1"/>
              <a:t>weka</a:t>
            </a:r>
            <a:r>
              <a:rPr lang="en-GB" sz="2800" dirty="0"/>
              <a:t> and observing the changes on accuracy by applying Decision Tree algorithm and Artificial neural network.</a:t>
            </a:r>
          </a:p>
          <a:p>
            <a:pPr lvl="0">
              <a:spcBef>
                <a:spcPts val="700"/>
              </a:spcBef>
              <a:buClr>
                <a:srgbClr val="E3E3E5"/>
              </a:buClr>
            </a:pPr>
            <a:r>
              <a:rPr lang="en-GB" sz="2800" dirty="0">
                <a:solidFill>
                  <a:srgbClr val="E3E3E5"/>
                </a:solidFill>
              </a:rPr>
              <a:t> Find the variation of accuracy on Decision Tree algorithm and Artificial neural network and draw 3 graphs</a:t>
            </a:r>
          </a:p>
          <a:p>
            <a:pPr>
              <a:spcBef>
                <a:spcPts val="700"/>
              </a:spcBef>
              <a:buClr>
                <a:srgbClr val="E3E3E5"/>
              </a:buClr>
            </a:pPr>
            <a:r>
              <a:rPr lang="en-GB" sz="2800" dirty="0">
                <a:solidFill>
                  <a:srgbClr val="E3E3E5"/>
                </a:solidFill>
              </a:rPr>
              <a:t>So, we made a project using tools, and the practices that we learned from the lab of this course. </a:t>
            </a:r>
            <a:endParaRPr lang="en-GB" dirty="0">
              <a:solidFill>
                <a:srgbClr val="E3E3E5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BD552-3870-076E-65A5-639326A89B2E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049646E8-90A8-41FA-95B1-AB6274D72A9C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FACB0-A641-B162-F804-FC866B885BC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BBBD5F9-C7D0-4F0B-9176-264B44276AED}" type="slidenum">
              <a:rPr lang="en-US" smtClean="0"/>
              <a:pPr lvl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Graph 2: Hidden Layer vs Accuracy</a:t>
            </a:r>
            <a:endParaRPr lang="en-GB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1C1A0-FD75-1CEF-3D87-46E5871BBD3E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13E19B0A-F56A-4511-A7D4-A89B481CEE5B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9/12/2022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CDD-2080-D720-C67A-7C705E02C4C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4E3D41-F302-1441-1DF0-828226321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327" y="1854926"/>
            <a:ext cx="8001345" cy="3735977"/>
          </a:xfrm>
        </p:spPr>
      </p:pic>
    </p:spTree>
    <p:extLst>
      <p:ext uri="{BB962C8B-B14F-4D97-AF65-F5344CB8AC3E}">
        <p14:creationId xmlns:p14="http://schemas.microsoft.com/office/powerpoint/2010/main" val="4143894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Now setting up five different Training time to determine accuracy(100)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1C1A0-FD75-1CEF-3D87-46E5871BBD3E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13E19B0A-F56A-4511-A7D4-A89B481CEE5B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9/12/2022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CDD-2080-D720-C67A-7C705E02C4C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9F5903B-B12B-1274-65AE-09E0D0AE8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20" y="1410538"/>
            <a:ext cx="6348548" cy="4795710"/>
          </a:xfrm>
        </p:spPr>
      </p:pic>
    </p:spTree>
    <p:extLst>
      <p:ext uri="{BB962C8B-B14F-4D97-AF65-F5344CB8AC3E}">
        <p14:creationId xmlns:p14="http://schemas.microsoft.com/office/powerpoint/2010/main" val="4103089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Now setting up five different Training time to determine accuracy(200)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1C1A0-FD75-1CEF-3D87-46E5871BBD3E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13E19B0A-F56A-4511-A7D4-A89B481CEE5B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9/12/2022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CDD-2080-D720-C67A-7C705E02C4C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9F2F94-1F03-B86B-4BC9-E01B6D8D5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055" y="1547336"/>
            <a:ext cx="6704512" cy="4550195"/>
          </a:xfrm>
        </p:spPr>
      </p:pic>
    </p:spTree>
    <p:extLst>
      <p:ext uri="{BB962C8B-B14F-4D97-AF65-F5344CB8AC3E}">
        <p14:creationId xmlns:p14="http://schemas.microsoft.com/office/powerpoint/2010/main" val="2613447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Now setting up five different Training time to determine accuracy(300)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1C1A0-FD75-1CEF-3D87-46E5871BBD3E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13E19B0A-F56A-4511-A7D4-A89B481CEE5B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9/12/2022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CDD-2080-D720-C67A-7C705E02C4C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3AAC42D-D31A-3FC4-A027-D33529F38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863" y="1440678"/>
            <a:ext cx="6449697" cy="4773855"/>
          </a:xfrm>
        </p:spPr>
      </p:pic>
    </p:spTree>
    <p:extLst>
      <p:ext uri="{BB962C8B-B14F-4D97-AF65-F5344CB8AC3E}">
        <p14:creationId xmlns:p14="http://schemas.microsoft.com/office/powerpoint/2010/main" val="1647075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Now setting up five different Training time to determine accuracy(400)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1C1A0-FD75-1CEF-3D87-46E5871BBD3E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13E19B0A-F56A-4511-A7D4-A89B481CEE5B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9/12/2022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CDD-2080-D720-C67A-7C705E02C4C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8DA7A12-1B83-D1E1-0801-8A5CCCE18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02" y="1396588"/>
            <a:ext cx="7116796" cy="474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48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Now setting up five different Training time to determine accuracy(500)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1C1A0-FD75-1CEF-3D87-46E5871BBD3E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13E19B0A-F56A-4511-A7D4-A89B481CEE5B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9/12/2022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CDD-2080-D720-C67A-7C705E02C4C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0628DCBA-5381-CA2B-26D3-748E03F55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65" y="1572156"/>
            <a:ext cx="6738257" cy="4784194"/>
          </a:xfrm>
        </p:spPr>
      </p:pic>
    </p:spTree>
    <p:extLst>
      <p:ext uri="{BB962C8B-B14F-4D97-AF65-F5344CB8AC3E}">
        <p14:creationId xmlns:p14="http://schemas.microsoft.com/office/powerpoint/2010/main" val="327892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Graph 3: Training Time vs Accuracy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1C1A0-FD75-1CEF-3D87-46E5871BBD3E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13E19B0A-F56A-4511-A7D4-A89B481CEE5B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9/12/2022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CDD-2080-D720-C67A-7C705E02C4C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26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285BC2-1685-0E4B-E21A-539AABD40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75" y="2030875"/>
            <a:ext cx="7266449" cy="3636019"/>
          </a:xfrm>
        </p:spPr>
      </p:pic>
    </p:spTree>
    <p:extLst>
      <p:ext uri="{BB962C8B-B14F-4D97-AF65-F5344CB8AC3E}">
        <p14:creationId xmlns:p14="http://schemas.microsoft.com/office/powerpoint/2010/main" val="315083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 Tree Visualization using Python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1C1A0-FD75-1CEF-3D87-46E5871BBD3E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13E19B0A-F56A-4511-A7D4-A89B481CEE5B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9/12/2022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CDD-2080-D720-C67A-7C705E02C4C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37C91F4-C2E3-6C8D-B752-0A0A1C133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394" y="1396588"/>
            <a:ext cx="9687211" cy="4959762"/>
          </a:xfrm>
        </p:spPr>
      </p:pic>
    </p:spTree>
    <p:extLst>
      <p:ext uri="{BB962C8B-B14F-4D97-AF65-F5344CB8AC3E}">
        <p14:creationId xmlns:p14="http://schemas.microsoft.com/office/powerpoint/2010/main" val="552118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78340-E1CB-3715-7DFF-D922732E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9D2A9-EA32-C1AF-C0E5-45DAA945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3010486"/>
            <a:ext cx="10353760" cy="2780709"/>
          </a:xfrm>
        </p:spPr>
        <p:txBody>
          <a:bodyPr/>
          <a:lstStyle/>
          <a:p>
            <a:r>
              <a:rPr lang="en-US" dirty="0"/>
              <a:t>While implementing the project we faced some issue on google </a:t>
            </a:r>
            <a:r>
              <a:rPr lang="en-US" dirty="0" err="1"/>
              <a:t>colab</a:t>
            </a:r>
            <a:r>
              <a:rPr lang="en-US" dirty="0"/>
              <a:t> cause sometimes it doesn’t work properly.</a:t>
            </a:r>
          </a:p>
          <a:p>
            <a:r>
              <a:rPr lang="en-US" dirty="0"/>
              <a:t> The java implementation was kind of easy and accessible.</a:t>
            </a:r>
          </a:p>
          <a:p>
            <a:r>
              <a:rPr lang="en-US" dirty="0"/>
              <a:t>But we were able to successfully complete the project and it simulates smoothly.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E01FE-66FB-E3E5-8044-8F4F230A1ABD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256A9578-BDAC-466F-8115-4B8690F643BE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BD604-AFC0-409A-A4AE-FCAF86C9DBF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BBBD5F9-C7D0-4F0B-9176-264B44276AED}" type="slidenum">
              <a:rPr lang="en-US" smtClean="0"/>
              <a:pPr lvl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04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F512-86AC-4DB2-A156-5C8495FFCF4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F9C8-5B83-4255-88A0-FEF41682F05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Mostly Lecture Slides</a:t>
            </a:r>
          </a:p>
          <a:p>
            <a:pPr lvl="0"/>
            <a:r>
              <a:rPr lang="en-GB" dirty="0">
                <a:solidFill>
                  <a:srgbClr val="DDC0B6"/>
                </a:solidFill>
                <a:hlinkClick r:id="rId2"/>
              </a:rPr>
              <a:t>https://stackoverflow.com/</a:t>
            </a:r>
            <a:endParaRPr lang="en-GB" dirty="0">
              <a:solidFill>
                <a:srgbClr val="DDC0B6"/>
              </a:solidFill>
            </a:endParaRPr>
          </a:p>
          <a:p>
            <a:pPr lvl="0"/>
            <a:r>
              <a:rPr lang="en-GB" dirty="0">
                <a:solidFill>
                  <a:srgbClr val="DDC0B6"/>
                </a:solidFill>
              </a:rPr>
              <a:t>https://github.com/</a:t>
            </a:r>
          </a:p>
          <a:p>
            <a:pPr lvl="0"/>
            <a:r>
              <a:rPr lang="en-GB" dirty="0">
                <a:solidFill>
                  <a:srgbClr val="DDC0B6"/>
                </a:solidFill>
                <a:hlinkClick r:id="rId3"/>
              </a:rPr>
              <a:t>https://YouTube.com</a:t>
            </a:r>
            <a:endParaRPr lang="en-GB" dirty="0">
              <a:solidFill>
                <a:srgbClr val="DDC0B6"/>
              </a:solidFill>
            </a:endParaRPr>
          </a:p>
          <a:p>
            <a:pPr lvl="0"/>
            <a:r>
              <a:rPr lang="en-GB" dirty="0">
                <a:solidFill>
                  <a:srgbClr val="DDC0B6"/>
                </a:solidFill>
              </a:rPr>
              <a:t>Our code link in </a:t>
            </a:r>
            <a:r>
              <a:rPr lang="en-GB" dirty="0" err="1">
                <a:solidFill>
                  <a:srgbClr val="DDC0B6"/>
                </a:solidFill>
              </a:rPr>
              <a:t>colab</a:t>
            </a:r>
            <a:r>
              <a:rPr lang="en-GB">
                <a:solidFill>
                  <a:srgbClr val="DDC0B6"/>
                </a:solidFill>
              </a:rPr>
              <a:t>: </a:t>
            </a:r>
            <a:r>
              <a:rPr lang="en-GB">
                <a:solidFill>
                  <a:srgbClr val="DDC0B6"/>
                </a:solidFill>
                <a:hlinkClick r:id="rId4"/>
              </a:rPr>
              <a:t>https://colab.research.google.com/drive/1K5KEtS_4ujcJ8Rmk74YJ4JiYLnEIdBvJ?usp=sharing</a:t>
            </a:r>
            <a:endParaRPr lang="en-GB">
              <a:solidFill>
                <a:srgbClr val="DDC0B6"/>
              </a:solidFill>
            </a:endParaRPr>
          </a:p>
          <a:p>
            <a:pPr marL="36897" lvl="0" indent="0">
              <a:buNone/>
            </a:pPr>
            <a:endParaRPr lang="en-GB" dirty="0">
              <a:solidFill>
                <a:srgbClr val="DDC0B6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311C0-943E-1734-17B0-5C9A7369C517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2439A290-8DE2-4DA4-A05C-49892AC3AB99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A182C5-4885-DFE0-ABD9-E5BAA916D80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BBBD5F9-C7D0-4F0B-9176-264B44276AED}" type="slidenum">
              <a:rPr lang="en-US" smtClean="0"/>
              <a:pPr lvl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1B5C-955F-4BBB-BA5D-21FC3F4C88B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C2D16-94FB-4547-8BC9-D5386B58166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700"/>
              </a:spcBef>
            </a:pPr>
            <a:r>
              <a:rPr lang="en-GB" sz="2800" dirty="0"/>
              <a:t>In this project our general objective id to find the variation of accuracy on Decision Tree algorithm and Artificial neural network and draw 3 graphs.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800" dirty="0"/>
              <a:t>By 3 differences: 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Fold number vs accuracy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Hidden Layers vs accuracy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Training time vs accuracy</a:t>
            </a:r>
          </a:p>
          <a:p>
            <a:pPr lvl="0">
              <a:spcBef>
                <a:spcPts val="700"/>
              </a:spcBef>
            </a:pPr>
            <a:endParaRPr lang="en-GB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E70D-1354-1EB3-8475-34EBEF8A19B8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93D68D30-2A39-447B-8D14-16308CB954EF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0C4FF-6AF8-AE4B-CA1B-37E316202A4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BBBD5F9-C7D0-4F0B-9176-264B44276AED}" type="slidenum">
              <a:rPr lang="en-US" smtClean="0"/>
              <a:pPr lvl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1B5C-955F-4BBB-BA5D-21FC3F4C8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1127640"/>
          </a:xfrm>
        </p:spPr>
        <p:txBody>
          <a:bodyPr/>
          <a:lstStyle/>
          <a:p>
            <a:pPr lvl="0"/>
            <a:r>
              <a:rPr lang="en-GB" b="1" dirty="0"/>
              <a:t>Methodology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E70D-1354-1EB3-8475-34EBEF8A19B8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93D68D30-2A39-447B-8D14-16308CB954EF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0C4FF-6AF8-AE4B-CA1B-37E316202A4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BBBD5F9-C7D0-4F0B-9176-264B44276AED}" type="slidenum">
              <a:rPr lang="en-US" smtClean="0"/>
              <a:pPr lvl="0"/>
              <a:t>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53CB68E-B8BF-6F9D-9A7C-EEDB04835800}"/>
              </a:ext>
            </a:extLst>
          </p:cNvPr>
          <p:cNvSpPr/>
          <p:nvPr/>
        </p:nvSpPr>
        <p:spPr>
          <a:xfrm>
            <a:off x="1033658" y="2899954"/>
            <a:ext cx="170841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4A7A94-8297-B720-32D0-CBEAA2C141F1}"/>
              </a:ext>
            </a:extLst>
          </p:cNvPr>
          <p:cNvSpPr/>
          <p:nvPr/>
        </p:nvSpPr>
        <p:spPr>
          <a:xfrm>
            <a:off x="3828827" y="2899954"/>
            <a:ext cx="139772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Dataset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1256E1-DA63-D5A0-446F-25BEE6B9DBA9}"/>
              </a:ext>
            </a:extLst>
          </p:cNvPr>
          <p:cNvSpPr/>
          <p:nvPr/>
        </p:nvSpPr>
        <p:spPr>
          <a:xfrm>
            <a:off x="6313308" y="2370908"/>
            <a:ext cx="1397726" cy="1972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Applied Algorithm</a:t>
            </a:r>
          </a:p>
          <a:p>
            <a:pPr algn="ctr"/>
            <a:r>
              <a:rPr lang="en-US" dirty="0"/>
              <a:t>J48</a:t>
            </a:r>
          </a:p>
          <a:p>
            <a:pPr algn="ctr"/>
            <a:r>
              <a:rPr lang="en-US" dirty="0"/>
              <a:t>Multilayer Perception</a:t>
            </a:r>
          </a:p>
          <a:p>
            <a:pPr algn="ctr"/>
            <a:r>
              <a:rPr lang="en-US" dirty="0"/>
              <a:t>Decision Tree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7F70FB-217C-07AE-A400-3C163E65FAAD}"/>
              </a:ext>
            </a:extLst>
          </p:cNvPr>
          <p:cNvSpPr/>
          <p:nvPr/>
        </p:nvSpPr>
        <p:spPr>
          <a:xfrm>
            <a:off x="8797789" y="2899954"/>
            <a:ext cx="1624149" cy="1149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Performance Evaluation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D7077C-9575-0BC3-D99B-CC6488691622}"/>
              </a:ext>
            </a:extLst>
          </p:cNvPr>
          <p:cNvSpPr/>
          <p:nvPr/>
        </p:nvSpPr>
        <p:spPr>
          <a:xfrm>
            <a:off x="8570278" y="4676503"/>
            <a:ext cx="207917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Comparative Analysis Based on Accuracy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D26771-0277-7C5A-4538-7D2A4BBC8C5C}"/>
              </a:ext>
            </a:extLst>
          </p:cNvPr>
          <p:cNvSpPr/>
          <p:nvPr/>
        </p:nvSpPr>
        <p:spPr>
          <a:xfrm>
            <a:off x="6281012" y="4676503"/>
            <a:ext cx="139772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A9E7588-6369-6613-636E-94FF127F32C7}"/>
              </a:ext>
            </a:extLst>
          </p:cNvPr>
          <p:cNvSpPr/>
          <p:nvPr/>
        </p:nvSpPr>
        <p:spPr>
          <a:xfrm>
            <a:off x="2796245" y="31866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8A6EF73-54BF-BB1F-3D09-09B8FE68A491}"/>
              </a:ext>
            </a:extLst>
          </p:cNvPr>
          <p:cNvSpPr/>
          <p:nvPr/>
        </p:nvSpPr>
        <p:spPr>
          <a:xfrm>
            <a:off x="5280727" y="3160558"/>
            <a:ext cx="1071154" cy="549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03A4E7C-E8AC-1ECC-458B-2A53D84F5AFC}"/>
              </a:ext>
            </a:extLst>
          </p:cNvPr>
          <p:cNvSpPr/>
          <p:nvPr/>
        </p:nvSpPr>
        <p:spPr>
          <a:xfrm>
            <a:off x="7765208" y="3304903"/>
            <a:ext cx="978407" cy="50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49C485A-4B6A-972B-D5A4-7A55A13A09BC}"/>
              </a:ext>
            </a:extLst>
          </p:cNvPr>
          <p:cNvSpPr/>
          <p:nvPr/>
        </p:nvSpPr>
        <p:spPr>
          <a:xfrm>
            <a:off x="9548949" y="4049486"/>
            <a:ext cx="444137" cy="6270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AA89BAF-C083-DB65-EEE2-2AD802BA3577}"/>
              </a:ext>
            </a:extLst>
          </p:cNvPr>
          <p:cNvSpPr/>
          <p:nvPr/>
        </p:nvSpPr>
        <p:spPr>
          <a:xfrm rot="10800000">
            <a:off x="7711034" y="4898028"/>
            <a:ext cx="805070" cy="391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9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DF0B-A21A-4717-847A-E33E882ADD8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b="1" dirty="0"/>
              <a:t>Tools and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157E5-71BC-4305-A105-36BB6438DAE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GB" sz="2600" b="1" dirty="0"/>
              <a:t>Tools:    </a:t>
            </a:r>
          </a:p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nl-NL" sz="2200" b="1" dirty="0"/>
              <a:t>Weka 3.8.5 WEKA </a:t>
            </a:r>
          </a:p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nl-NL" sz="2200" b="1" dirty="0"/>
              <a:t>Net Beans </a:t>
            </a:r>
          </a:p>
          <a:p>
            <a:pPr lvl="0">
              <a:lnSpc>
                <a:spcPct val="100000"/>
              </a:lnSpc>
              <a:spcBef>
                <a:spcPts val="500"/>
              </a:spcBef>
            </a:pPr>
            <a:r>
              <a:rPr lang="nl-NL" sz="2200" b="1" dirty="0"/>
              <a:t>Google Colab</a:t>
            </a:r>
          </a:p>
          <a:p>
            <a:pPr marL="36897" lv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nl-NL" sz="2200" b="1" dirty="0"/>
              <a:t>Technuics: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nl-NL" sz="2200" b="1" dirty="0"/>
              <a:t>Java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nl-NL" sz="2200" b="1" dirty="0"/>
              <a:t>python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512EE-DD97-23AB-271E-5D157C2DB71D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52911027-F8C7-4F6C-B096-BC19715D693B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A4EB2-FFE8-50EA-C7A1-C2D14D7809E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BBBD5F9-C7D0-4F0B-9176-264B44276AED}" type="slidenum">
              <a:rPr lang="en-US" smtClean="0"/>
              <a:pPr lvl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1B5C-955F-4BBB-BA5D-21FC3F4C8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113215"/>
            <a:ext cx="10353760" cy="1257300"/>
          </a:xfrm>
        </p:spPr>
        <p:txBody>
          <a:bodyPr/>
          <a:lstStyle/>
          <a:p>
            <a:pPr lvl="0"/>
            <a:r>
              <a:rPr lang="en-GB" b="1" dirty="0"/>
              <a:t>Description of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C2D16-94FB-4547-8BC9-D5386B58166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3796" y="1110343"/>
            <a:ext cx="10353760" cy="5138055"/>
          </a:xfrm>
        </p:spPr>
        <p:txBody>
          <a:bodyPr>
            <a:normAutofit fontScale="40000" lnSpcReduction="20000"/>
          </a:bodyPr>
          <a:lstStyle/>
          <a:p>
            <a:pPr marL="608330" marR="0" indent="0">
              <a:spcBef>
                <a:spcPts val="870"/>
              </a:spcBef>
              <a:spcAft>
                <a:spcPts val="0"/>
              </a:spcAft>
              <a:buNone/>
              <a:tabLst>
                <a:tab pos="796290" algn="l"/>
                <a:tab pos="796925" algn="l"/>
              </a:tabLst>
            </a:pPr>
            <a:r>
              <a:rPr lang="en-US" sz="4800" b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Title: </a:t>
            </a:r>
            <a:r>
              <a:rPr lang="en-US" sz="4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Diabetes Prediction Base on Weka</a:t>
            </a:r>
            <a:endParaRPr lang="en-US" sz="4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08330" marR="0" indent="0">
              <a:spcBef>
                <a:spcPts val="870"/>
              </a:spcBef>
              <a:spcAft>
                <a:spcPts val="0"/>
              </a:spcAft>
              <a:buNone/>
              <a:tabLst>
                <a:tab pos="796290" algn="l"/>
                <a:tab pos="796925" algn="l"/>
              </a:tabLst>
            </a:pPr>
            <a:r>
              <a:rPr lang="en-US" sz="4800" b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Number of Instances: </a:t>
            </a:r>
            <a:r>
              <a:rPr lang="en-US" sz="4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768</a:t>
            </a:r>
          </a:p>
          <a:p>
            <a:pPr marL="608330" marR="0" indent="0">
              <a:spcBef>
                <a:spcPts val="870"/>
              </a:spcBef>
              <a:spcAft>
                <a:spcPts val="0"/>
              </a:spcAft>
              <a:buNone/>
              <a:tabLst>
                <a:tab pos="796290" algn="l"/>
                <a:tab pos="796925" algn="l"/>
              </a:tabLst>
            </a:pPr>
            <a:r>
              <a:rPr lang="en-US" sz="4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800" b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Number of Attributes: </a:t>
            </a:r>
            <a:r>
              <a:rPr lang="en-US" sz="4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 </a:t>
            </a:r>
            <a:endParaRPr lang="en-US" sz="4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6205" marR="0" indent="0">
              <a:spcBef>
                <a:spcPts val="870"/>
              </a:spcBef>
              <a:spcAft>
                <a:spcPts val="0"/>
              </a:spcAft>
              <a:buNone/>
              <a:tabLst>
                <a:tab pos="796290" algn="l"/>
                <a:tab pos="796925" algn="l"/>
              </a:tabLst>
            </a:pPr>
            <a:r>
              <a:rPr lang="en-US" sz="4800" b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Each Attribute: </a:t>
            </a:r>
            <a:r>
              <a:rPr lang="en-US" sz="4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(all numeric-valued)</a:t>
            </a:r>
            <a:endParaRPr lang="en-US" sz="4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6205" marR="0" indent="0">
              <a:spcBef>
                <a:spcPts val="870"/>
              </a:spcBef>
              <a:spcAft>
                <a:spcPts val="0"/>
              </a:spcAft>
              <a:buNone/>
              <a:tabLst>
                <a:tab pos="796290" algn="l"/>
                <a:tab pos="796925" algn="l"/>
              </a:tabLst>
            </a:pPr>
            <a:r>
              <a:rPr lang="en-US" sz="4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1. Number of times pregnant</a:t>
            </a:r>
            <a:endParaRPr lang="en-US" sz="4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6205" marR="0" indent="0">
              <a:spcBef>
                <a:spcPts val="870"/>
              </a:spcBef>
              <a:spcAft>
                <a:spcPts val="0"/>
              </a:spcAft>
              <a:buNone/>
              <a:tabLst>
                <a:tab pos="796290" algn="l"/>
                <a:tab pos="796925" algn="l"/>
              </a:tabLst>
            </a:pPr>
            <a:r>
              <a:rPr lang="en-US" sz="4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 Plasma glucose concentration a 2 hours in an oral glucose tolerance test</a:t>
            </a:r>
            <a:endParaRPr lang="en-US" sz="4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6205" marR="0" indent="0">
              <a:spcBef>
                <a:spcPts val="870"/>
              </a:spcBef>
              <a:spcAft>
                <a:spcPts val="0"/>
              </a:spcAft>
              <a:buNone/>
              <a:tabLst>
                <a:tab pos="796290" algn="l"/>
                <a:tab pos="796925" algn="l"/>
              </a:tabLst>
            </a:pPr>
            <a:r>
              <a:rPr lang="en-US" sz="4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3. Diastolic blood pressure (mm Hg)</a:t>
            </a:r>
            <a:endParaRPr lang="en-US" sz="4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6205" marR="0" indent="0">
              <a:spcBef>
                <a:spcPts val="870"/>
              </a:spcBef>
              <a:spcAft>
                <a:spcPts val="0"/>
              </a:spcAft>
              <a:buNone/>
              <a:tabLst>
                <a:tab pos="796290" algn="l"/>
                <a:tab pos="796925" algn="l"/>
              </a:tabLst>
            </a:pPr>
            <a:r>
              <a:rPr lang="en-US" sz="4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4. Triceps skin fold thickness (mm)</a:t>
            </a:r>
            <a:endParaRPr lang="en-US" sz="4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6205" marR="0" indent="0">
              <a:spcBef>
                <a:spcPts val="870"/>
              </a:spcBef>
              <a:spcAft>
                <a:spcPts val="0"/>
              </a:spcAft>
              <a:buNone/>
              <a:tabLst>
                <a:tab pos="796290" algn="l"/>
                <a:tab pos="796925" algn="l"/>
              </a:tabLst>
            </a:pPr>
            <a:r>
              <a:rPr lang="en-US" sz="4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5. 2-Hour serum insulin (mu U/ml)</a:t>
            </a:r>
            <a:endParaRPr lang="en-US" sz="4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6205" marR="0" indent="0">
              <a:spcBef>
                <a:spcPts val="870"/>
              </a:spcBef>
              <a:spcAft>
                <a:spcPts val="0"/>
              </a:spcAft>
              <a:buNone/>
              <a:tabLst>
                <a:tab pos="796290" algn="l"/>
                <a:tab pos="796925" algn="l"/>
              </a:tabLst>
            </a:pPr>
            <a:r>
              <a:rPr lang="en-US" sz="4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6. Body mass index (weight in kg/(height in m)^2)</a:t>
            </a:r>
            <a:endParaRPr lang="en-US" sz="4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6205" marR="0" indent="0">
              <a:spcBef>
                <a:spcPts val="870"/>
              </a:spcBef>
              <a:spcAft>
                <a:spcPts val="0"/>
              </a:spcAft>
              <a:buNone/>
              <a:tabLst>
                <a:tab pos="796290" algn="l"/>
                <a:tab pos="796925" algn="l"/>
              </a:tabLst>
            </a:pPr>
            <a:r>
              <a:rPr lang="en-US" sz="4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7. Diabetes pedigree function</a:t>
            </a:r>
            <a:endParaRPr lang="en-US" sz="4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870"/>
              </a:spcBef>
              <a:spcAft>
                <a:spcPts val="0"/>
              </a:spcAft>
              <a:buNone/>
              <a:tabLst>
                <a:tab pos="796290" algn="l"/>
                <a:tab pos="796925" algn="l"/>
              </a:tabLst>
            </a:pPr>
            <a:r>
              <a:rPr lang="en-US" sz="4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8. Age (years)</a:t>
            </a:r>
            <a:endParaRPr lang="en-US" sz="4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870"/>
              </a:spcBef>
              <a:spcAft>
                <a:spcPts val="0"/>
              </a:spcAft>
              <a:buNone/>
              <a:tabLst>
                <a:tab pos="796290" algn="l"/>
                <a:tab pos="796925" algn="l"/>
              </a:tabLst>
            </a:pPr>
            <a:r>
              <a:rPr lang="en-US" sz="4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9. Class variable (0 or 1)</a:t>
            </a:r>
            <a:endParaRPr lang="en-US" sz="4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spcBef>
                <a:spcPts val="700"/>
              </a:spcBef>
            </a:pPr>
            <a:endParaRPr lang="en-GB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E70D-1354-1EB3-8475-34EBEF8A19B8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93D68D30-2A39-447B-8D14-16308CB954EF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0C4FF-6AF8-AE4B-CA1B-37E316202A4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BBBD5F9-C7D0-4F0B-9176-264B44276AED}" type="slidenum">
              <a:rPr lang="en-US" smtClean="0"/>
              <a:pPr lvl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Procedure(j48 for Decision Tree and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MultilayerPerception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in Weka)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EF2A93F-47C8-23DE-D088-8A3E945A612B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9A7FAE5A-5F7C-4F32-A49C-BBC2A661EC37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9/12/2022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411E-99DC-46DC-7ACB-22F9B37D642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FBB51ABB-68E9-98B5-DF59-AE4EA5BF5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53" y="1528354"/>
            <a:ext cx="4920203" cy="482799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61ABEB-EAAC-CB2A-2B49-11B94F9DC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669" y="1528354"/>
            <a:ext cx="5503131" cy="482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GB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Visualizing Tree and Visualizing Neural Network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1C1A0-FD75-1CEF-3D87-46E5871BBD3E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13E19B0A-F56A-4511-A7D4-A89B481CEE5B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9/12/2022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CDD-2080-D720-C67A-7C705E02C4C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814CFB-FAE0-654C-41F4-ACF7ABB87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91" y="1396589"/>
            <a:ext cx="5370909" cy="495976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AE644F-DEE4-D77F-8A9D-884B4559C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94" y="1396589"/>
            <a:ext cx="5894364" cy="495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1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82B80-DAA3-6FDD-38FE-08DAC19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spcBef>
                <a:spcPct val="0"/>
              </a:spcBef>
            </a:pPr>
            <a:r>
              <a:rPr lang="en-GB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Now setting up five different fold number to determine accuracy(10)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1C1A0-FD75-1CEF-3D87-46E5871BBD3E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fld id="{13E19B0A-F56A-4511-A7D4-A89B481CEE5B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t>9/12/2022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CDD-2080-D720-C67A-7C705E02C4C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9BBBD5F9-C7D0-4F0B-9176-264B44276AED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lvl="0"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90C6BA-C5A4-8F9F-CBB7-38AD33F10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34" y="1396589"/>
            <a:ext cx="9042499" cy="4959762"/>
          </a:xfrm>
        </p:spPr>
      </p:pic>
    </p:spTree>
    <p:extLst>
      <p:ext uri="{BB962C8B-B14F-4D97-AF65-F5344CB8AC3E}">
        <p14:creationId xmlns:p14="http://schemas.microsoft.com/office/powerpoint/2010/main" val="2847179079"/>
      </p:ext>
    </p:extLst>
  </p:cSld>
  <p:clrMapOvr>
    <a:masterClrMapping/>
  </p:clrMapOvr>
</p:sld>
</file>

<file path=ppt/theme/theme1.xml><?xml version="1.0" encoding="utf-8"?>
<a:theme xmlns:a="http://schemas.openxmlformats.org/drawingml/2006/main" name="Slate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734</Words>
  <Application>Microsoft Office PowerPoint</Application>
  <PresentationFormat>Widescreen</PresentationFormat>
  <Paragraphs>133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Goudy Old Style</vt:lpstr>
      <vt:lpstr>Symbol</vt:lpstr>
      <vt:lpstr>Times New Roman</vt:lpstr>
      <vt:lpstr>Wingdings 2</vt:lpstr>
      <vt:lpstr>SlateVTI</vt:lpstr>
      <vt:lpstr>Course title: Data Mining Lab Course Code: CSE 424 Project Title: Diabetes Prediction based on Weka and Python  Submitted To: Arpita Das (Lecturer, CSE) Green University Of Bangladesh   Submitted by: MD Shahrior Shawon Prio ID: 192002032 Masum Billah ID: 191002053 Dept. of Computer Science and Engineering Green University Of Bangladesh.</vt:lpstr>
      <vt:lpstr>Introduction</vt:lpstr>
      <vt:lpstr>Objective</vt:lpstr>
      <vt:lpstr>Methodology</vt:lpstr>
      <vt:lpstr>Tools and Technique</vt:lpstr>
      <vt:lpstr>Description of Dataset</vt:lpstr>
      <vt:lpstr>Procedure(j48 for Decision Tree and MultilayerPerception in Weka)</vt:lpstr>
      <vt:lpstr>Visualizing Tree and Visualizing Neural Network</vt:lpstr>
      <vt:lpstr>Now setting up five different fold number to determine accuracy(10)</vt:lpstr>
      <vt:lpstr>Now setting up five different fold number to determine accuracy(20)</vt:lpstr>
      <vt:lpstr>Now setting up five different fold number to determine accuracy(50)</vt:lpstr>
      <vt:lpstr>Now setting up five different fold number to determine accuracy(500)</vt:lpstr>
      <vt:lpstr>Now setting up five different fold number to determine accuracy(768)</vt:lpstr>
      <vt:lpstr>Graph 1: Fold vs Accuracy</vt:lpstr>
      <vt:lpstr>Now setting up five different Hidden Layers to determine accuracy(2)</vt:lpstr>
      <vt:lpstr>Now setting up five different Hidden Layers to determine accuracy(3)</vt:lpstr>
      <vt:lpstr>Now setting up five different Hidden Layers to determine accuracy(4)</vt:lpstr>
      <vt:lpstr>Now setting up five different Hidden Layers to determine accuracy(5)</vt:lpstr>
      <vt:lpstr>Now setting up five different Hidden Layers to determine accuracy(6)</vt:lpstr>
      <vt:lpstr>Graph 2: Hidden Layer vs Accuracy</vt:lpstr>
      <vt:lpstr>Now setting up five different Training time to determine accuracy(100)</vt:lpstr>
      <vt:lpstr>Now setting up five different Training time to determine accuracy(200)</vt:lpstr>
      <vt:lpstr>Now setting up five different Training time to determine accuracy(300)</vt:lpstr>
      <vt:lpstr>Now setting up five different Training time to determine accuracy(400)</vt:lpstr>
      <vt:lpstr>Now setting up five different Training time to determine accuracy(500)</vt:lpstr>
      <vt:lpstr>Graph 3: Training Time vs Accuracy </vt:lpstr>
      <vt:lpstr>Decision Tree Visualization using Python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title: Web Engineering Lab Course Code: 302 Project Title: Men’s Vibe  Submitted To: Arpita Chowdhury (Lecturer, CSE) Green University Of Bangladesh  Group name: The white walkers.  Submitted by: MD Shahrior Shawon Prio ID:192002032 Department: Computer Science and Engineering Green University Of Bangladesh.  Shila Akhter Hafsa ID:182002047 Department: Computer Science and Engineering Green University Of Bangladesh.</dc:title>
  <dc:creator>Prio Shahshawp</dc:creator>
  <cp:lastModifiedBy>Student</cp:lastModifiedBy>
  <cp:revision>26</cp:revision>
  <dcterms:created xsi:type="dcterms:W3CDTF">2020-11-29T14:30:37Z</dcterms:created>
  <dcterms:modified xsi:type="dcterms:W3CDTF">2022-09-12T11:01:39Z</dcterms:modified>
</cp:coreProperties>
</file>